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6" r:id="rId2"/>
    <p:sldId id="257" r:id="rId3"/>
    <p:sldId id="271" r:id="rId4"/>
    <p:sldId id="261" r:id="rId5"/>
    <p:sldId id="288" r:id="rId6"/>
    <p:sldId id="263" r:id="rId7"/>
    <p:sldId id="262" r:id="rId8"/>
    <p:sldId id="264" r:id="rId9"/>
    <p:sldId id="28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5" r:id="rId20"/>
    <p:sldId id="282" r:id="rId21"/>
    <p:sldId id="283" r:id="rId22"/>
    <p:sldId id="284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99FF"/>
    <a:srgbClr val="CC0000"/>
    <a:srgbClr val="DAE5F2"/>
    <a:srgbClr val="AFD7FF"/>
    <a:srgbClr val="CDEFF3"/>
    <a:srgbClr val="FFFF99"/>
    <a:srgbClr val="FCA73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52C1-EBD3-479E-16A8-20823F7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73B31-8233-008F-95BD-E1F54DB7C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51E89-1F8B-6C87-EE92-90FCD8CD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3EA6A-76C8-B906-9931-92CD1B14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3C85E-514C-CF26-4D71-38590496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EF57-D03C-BBDA-CE47-38A606B4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3210-A267-6376-C0B1-C1A1A357C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E6EC1-DFA0-3357-B99A-56FA7231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DB582-5254-7ADC-64FF-1C87A738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F9271-DD55-C30A-B306-81844093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3B1-6538-04E0-75DA-EBE65127F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3A1CC-73DB-0254-638F-5939C854F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B85E2-8718-37FC-0F3E-B66D15E2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FA330-72FB-C165-4CE4-C54FE6D55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86CB9-D68D-C979-D099-C7302C8D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7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2473-E072-0CD6-1B77-46153D75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077EB-A4AB-1CA6-D885-7B849C169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41853-F5E1-F283-2BF4-13379D16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26BDD-B12F-DEBE-41F7-007D54E1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C8A7C-C23D-D374-B3CF-6725AF2EF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5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81D76-9092-5E9A-BFF8-FF6CA645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23D79-4391-5C2A-F214-26836BBD0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7D5AF-AB02-BFF7-FA58-900039D04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D1A05-AFB2-5B27-7653-127E1C8CF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5D4D2-46D4-4421-54AB-386FD280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8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82705-8C89-610E-0603-9006EAA6C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F47AF-FEEC-AB76-6960-C57A0BD06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65659-0FC7-DA8F-2D6C-7AC74504B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053C0-227C-530B-B9F7-C7F46182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413E0-C526-74A4-48AE-3B11A1DB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44AC7-6438-4EE3-E281-F88CB109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4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F041-8B59-B183-5755-E31C375C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4085D-983E-E669-80AE-5A13564B6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8A777-4E0C-3105-7DED-C825891DF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DA329-5CBF-0BD1-4564-A6DAA342C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D3BB5-A0FE-4E9D-CD2E-1136B5E27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77F73-A4F2-DDDC-5DA6-C3FE6A129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3829-E5B5-58D4-7E27-17FFB2554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BCC71-7926-47DA-EDFD-B868679A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97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C391-4C5B-4018-F51A-2E094123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B5757-AF98-CF00-CB2E-8F0346D8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05CBA-44F2-69A7-A959-110C2B9DC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6D4AA-BFCC-F075-649D-190BE61C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D4097-BF4B-3AE9-2DBB-2A7D3E6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9EF00-4716-545F-03D9-CFA624A2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DF092-DC70-DEA6-90B7-1293018E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2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55D7-9AEC-5264-EC09-1CA396859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E63BB-CE1A-B019-45C6-6E68D993D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35452-A900-4497-852D-9936465B0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0FBEE-4F5A-E13B-BF68-E0E216FB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15CDD-4BF6-770B-FCE8-99E4F7CA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E998F-6C4D-3595-6ABE-337F120E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F665-CC6D-98B8-D1BD-6422F7F5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7F7BD-2930-9AF5-D527-CEBFDB8F1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0A8D5-7BED-CB8B-35A2-9710F6C21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93239-A998-2699-21D3-E7D07E89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023CA-8E45-81E1-92D1-FE8436780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FC584-CC71-DEAC-4F58-25172D59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5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530B29-E593-0A2C-0008-AF584A6E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E29B5-C116-4DF9-5052-5FDFDC8D5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6200B-5D86-FBFC-FFCD-3E4830339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15A1C-3E3C-4BFF-91A9-2F7BB949168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278F4-5122-CA8F-DAD0-CDF18EE41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5DCCB-6E9E-5A5E-8E5E-4D0523AA6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75357-1E85-4D77-AB22-788DCD066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2895599"/>
          </a:xfrm>
        </p:spPr>
        <p:txBody>
          <a:bodyPr>
            <a:noAutofit/>
          </a:bodyPr>
          <a:lstStyle/>
          <a:p>
            <a:r>
              <a:rPr lang="en-US" sz="7200" b="1" i="1" dirty="0">
                <a:solidFill>
                  <a:schemeClr val="tx2">
                    <a:lumMod val="75000"/>
                  </a:schemeClr>
                </a:solidFill>
              </a:rPr>
              <a:t>KG English Department</a:t>
            </a:r>
            <a:br>
              <a:rPr lang="en-US" sz="7200" b="1" dirty="0"/>
            </a:br>
            <a:r>
              <a:rPr lang="en-US" sz="3600" b="1" dirty="0"/>
              <a:t>by</a:t>
            </a:r>
            <a:br>
              <a:rPr lang="en-US" sz="7200" b="1" dirty="0"/>
            </a:b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Edwardian Script ITC" panose="030303020407070D0804" pitchFamily="66" charset="0"/>
              </a:rPr>
              <a:t>Mariam Hany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F1F0B-CCEE-48C3-A6CD-784F41B2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39" y="3795266"/>
            <a:ext cx="3046322" cy="304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4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5D7568-EF98-4F81-945B-79CD5809A169}"/>
              </a:ext>
            </a:extLst>
          </p:cNvPr>
          <p:cNvSpPr/>
          <p:nvPr/>
        </p:nvSpPr>
        <p:spPr>
          <a:xfrm>
            <a:off x="735496" y="1478466"/>
            <a:ext cx="7673009" cy="39010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24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KG Activities</a:t>
            </a:r>
          </a:p>
        </p:txBody>
      </p:sp>
    </p:spTree>
    <p:extLst>
      <p:ext uri="{BB962C8B-B14F-4D97-AF65-F5344CB8AC3E}">
        <p14:creationId xmlns:p14="http://schemas.microsoft.com/office/powerpoint/2010/main" val="1303148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672E0-CD87-4B59-B5CF-B6A444EC0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7250"/>
            <a:ext cx="3115782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0EE5E-AF1F-4E88-ACB5-80AAC8B97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857249"/>
            <a:ext cx="3857625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E03715-4851-46E5-B0B3-FC33CB495320}"/>
              </a:ext>
            </a:extLst>
          </p:cNvPr>
          <p:cNvSpPr txBox="1"/>
          <p:nvPr/>
        </p:nvSpPr>
        <p:spPr>
          <a:xfrm>
            <a:off x="19258" y="1692137"/>
            <a:ext cx="21905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5">
                    <a:lumMod val="50000"/>
                  </a:schemeClr>
                </a:solidFill>
              </a:rPr>
              <a:t>KG 1</a:t>
            </a:r>
          </a:p>
          <a:p>
            <a:pPr algn="ctr"/>
            <a:r>
              <a:rPr lang="en-US" sz="3300" b="1" dirty="0">
                <a:solidFill>
                  <a:schemeClr val="accent5">
                    <a:lumMod val="50000"/>
                  </a:schemeClr>
                </a:solidFill>
              </a:rPr>
              <a:t>Matching Family members words and pictures </a:t>
            </a:r>
          </a:p>
        </p:txBody>
      </p:sp>
    </p:spTree>
    <p:extLst>
      <p:ext uri="{BB962C8B-B14F-4D97-AF65-F5344CB8AC3E}">
        <p14:creationId xmlns:p14="http://schemas.microsoft.com/office/powerpoint/2010/main" val="1652740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221447-6413-4880-8F94-97701F4D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145" y="857250"/>
            <a:ext cx="289571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0042B-0D09-4234-BA17-E5EB1C99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914" y="857250"/>
            <a:ext cx="2895711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05579E-E2EB-4EF7-8B05-4538B7A62409}"/>
              </a:ext>
            </a:extLst>
          </p:cNvPr>
          <p:cNvSpPr txBox="1"/>
          <p:nvPr/>
        </p:nvSpPr>
        <p:spPr>
          <a:xfrm>
            <a:off x="19257" y="1692137"/>
            <a:ext cx="3104888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1</a:t>
            </a:r>
          </a:p>
          <a:p>
            <a:pPr algn="ctr"/>
            <a:r>
              <a:rPr lang="en-US" sz="4950" b="1" dirty="0" err="1">
                <a:solidFill>
                  <a:schemeClr val="accent5">
                    <a:lumMod val="50000"/>
                  </a:schemeClr>
                </a:solidFill>
              </a:rPr>
              <a:t>Colour</a:t>
            </a:r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 Mixing</a:t>
            </a:r>
          </a:p>
        </p:txBody>
      </p:sp>
    </p:spTree>
    <p:extLst>
      <p:ext uri="{BB962C8B-B14F-4D97-AF65-F5344CB8AC3E}">
        <p14:creationId xmlns:p14="http://schemas.microsoft.com/office/powerpoint/2010/main" val="170408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A655B-2B69-4C18-9760-4973738FA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53"/>
          <a:stretch/>
        </p:blipFill>
        <p:spPr>
          <a:xfrm>
            <a:off x="0" y="1353741"/>
            <a:ext cx="4919870" cy="4150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08DA6B-F5E4-4919-8796-0D46BCD95D9E}"/>
              </a:ext>
            </a:extLst>
          </p:cNvPr>
          <p:cNvSpPr txBox="1"/>
          <p:nvPr/>
        </p:nvSpPr>
        <p:spPr>
          <a:xfrm>
            <a:off x="5188226" y="1536174"/>
            <a:ext cx="3677478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chemeClr val="accent5">
                    <a:lumMod val="50000"/>
                  </a:schemeClr>
                </a:solidFill>
              </a:rPr>
              <a:t>KG 1</a:t>
            </a:r>
          </a:p>
          <a:p>
            <a:pPr algn="ctr"/>
            <a:r>
              <a:rPr lang="en-US" sz="4050" b="1" dirty="0">
                <a:solidFill>
                  <a:schemeClr val="accent5">
                    <a:lumMod val="50000"/>
                  </a:schemeClr>
                </a:solidFill>
              </a:rPr>
              <a:t>Find the missing sound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(Some sounds are displayed in front of the students, then the teacher removes one of them and they guess what the missing sound is.)</a:t>
            </a:r>
          </a:p>
        </p:txBody>
      </p:sp>
    </p:spTree>
    <p:extLst>
      <p:ext uri="{BB962C8B-B14F-4D97-AF65-F5344CB8AC3E}">
        <p14:creationId xmlns:p14="http://schemas.microsoft.com/office/powerpoint/2010/main" val="2360631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7DFEE-3D7D-4D6F-892B-8DCC94498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4522970" cy="2546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1BFFF-3E4D-460A-A477-E2F4F4CA3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970" y="3403613"/>
            <a:ext cx="4621030" cy="2601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94BBA9-372B-4FCB-8041-9480B8D57677}"/>
              </a:ext>
            </a:extLst>
          </p:cNvPr>
          <p:cNvSpPr txBox="1"/>
          <p:nvPr/>
        </p:nvSpPr>
        <p:spPr>
          <a:xfrm>
            <a:off x="4522970" y="1264810"/>
            <a:ext cx="4621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KG 1</a:t>
            </a:r>
          </a:p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Body Parts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EC387-50BB-4CB9-ADC3-1DF932D882F3}"/>
              </a:ext>
            </a:extLst>
          </p:cNvPr>
          <p:cNvSpPr txBox="1"/>
          <p:nvPr/>
        </p:nvSpPr>
        <p:spPr>
          <a:xfrm>
            <a:off x="0" y="3429000"/>
            <a:ext cx="452297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5">
                    <a:lumMod val="50000"/>
                  </a:schemeClr>
                </a:solidFill>
              </a:rPr>
              <a:t>One of the students acts as the teacher and asks the other students to point to their body parts as a kind of revision.</a:t>
            </a:r>
          </a:p>
        </p:txBody>
      </p:sp>
    </p:spTree>
    <p:extLst>
      <p:ext uri="{BB962C8B-B14F-4D97-AF65-F5344CB8AC3E}">
        <p14:creationId xmlns:p14="http://schemas.microsoft.com/office/powerpoint/2010/main" val="408457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8CAB22-D7AE-412A-A642-2D4DE441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4572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73EA54-FEFE-4BAC-B6A5-8D01ED2A7AE0}"/>
              </a:ext>
            </a:extLst>
          </p:cNvPr>
          <p:cNvSpPr txBox="1"/>
          <p:nvPr/>
        </p:nvSpPr>
        <p:spPr>
          <a:xfrm>
            <a:off x="4522970" y="1264810"/>
            <a:ext cx="46210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KG 1</a:t>
            </a:r>
          </a:p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Circle words with the same beginning sound</a:t>
            </a:r>
          </a:p>
        </p:txBody>
      </p:sp>
    </p:spTree>
    <p:extLst>
      <p:ext uri="{BB962C8B-B14F-4D97-AF65-F5344CB8AC3E}">
        <p14:creationId xmlns:p14="http://schemas.microsoft.com/office/powerpoint/2010/main" val="43682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0F6CE5-BBC9-4DF6-8D6D-418C0598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4770782" cy="2601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7D3B2-17C4-42CD-A51F-7C067E7C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87" y="3548180"/>
            <a:ext cx="5565913" cy="3139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E17D37-D0DB-4918-97A9-06D3EBBA014D}"/>
              </a:ext>
            </a:extLst>
          </p:cNvPr>
          <p:cNvSpPr txBox="1"/>
          <p:nvPr/>
        </p:nvSpPr>
        <p:spPr>
          <a:xfrm>
            <a:off x="4795400" y="381000"/>
            <a:ext cx="43732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Drawing extended family</a:t>
            </a:r>
          </a:p>
        </p:txBody>
      </p:sp>
    </p:spTree>
    <p:extLst>
      <p:ext uri="{BB962C8B-B14F-4D97-AF65-F5344CB8AC3E}">
        <p14:creationId xmlns:p14="http://schemas.microsoft.com/office/powerpoint/2010/main" val="1378649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62F74-BA13-4674-83E8-2C9035E30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7" y="857250"/>
            <a:ext cx="4532243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86F75-D1DD-4B46-92C8-3826675F8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668" y="857250"/>
            <a:ext cx="2314575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B032E-4BE7-431D-BA61-E7F8B845A6DF}"/>
              </a:ext>
            </a:extLst>
          </p:cNvPr>
          <p:cNvSpPr txBox="1"/>
          <p:nvPr/>
        </p:nvSpPr>
        <p:spPr>
          <a:xfrm>
            <a:off x="4572001" y="1974702"/>
            <a:ext cx="2217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495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Puppets</a:t>
            </a:r>
          </a:p>
        </p:txBody>
      </p:sp>
    </p:spTree>
    <p:extLst>
      <p:ext uri="{BB962C8B-B14F-4D97-AF65-F5344CB8AC3E}">
        <p14:creationId xmlns:p14="http://schemas.microsoft.com/office/powerpoint/2010/main" val="3297080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CA7EC-654B-4817-8F58-32452DC2D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296186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BF86A-F27E-4936-BB65-7FD7788C7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861" y="857250"/>
            <a:ext cx="322028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C45256-FBA9-47DE-9985-04B3727F524F}"/>
              </a:ext>
            </a:extLst>
          </p:cNvPr>
          <p:cNvSpPr txBox="1"/>
          <p:nvPr/>
        </p:nvSpPr>
        <p:spPr>
          <a:xfrm>
            <a:off x="6440556" y="1593883"/>
            <a:ext cx="2551043" cy="410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Action Words Spinner</a:t>
            </a:r>
          </a:p>
          <a:p>
            <a:pPr algn="ctr"/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(Book Activity)</a:t>
            </a:r>
          </a:p>
        </p:txBody>
      </p:sp>
    </p:spTree>
    <p:extLst>
      <p:ext uri="{BB962C8B-B14F-4D97-AF65-F5344CB8AC3E}">
        <p14:creationId xmlns:p14="http://schemas.microsoft.com/office/powerpoint/2010/main" val="3399145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C6DD5E-9D8A-4ADC-912F-425A18558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8" y="857250"/>
            <a:ext cx="3857625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3202E-2C30-41EF-AD9D-24A275022E26}"/>
              </a:ext>
            </a:extLst>
          </p:cNvPr>
          <p:cNvSpPr txBox="1"/>
          <p:nvPr/>
        </p:nvSpPr>
        <p:spPr>
          <a:xfrm>
            <a:off x="4434096" y="1474613"/>
            <a:ext cx="42241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495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Family Members</a:t>
            </a:r>
          </a:p>
          <a:p>
            <a:pPr algn="ctr"/>
            <a:endParaRPr lang="en-US" sz="45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(Book Activity) </a:t>
            </a:r>
          </a:p>
        </p:txBody>
      </p:sp>
    </p:spTree>
    <p:extLst>
      <p:ext uri="{BB962C8B-B14F-4D97-AF65-F5344CB8AC3E}">
        <p14:creationId xmlns:p14="http://schemas.microsoft.com/office/powerpoint/2010/main" val="398412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825" y="381376"/>
            <a:ext cx="539115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+mn-lt"/>
              </a:rPr>
              <a:t>The Curriculum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213782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00"/>
                </a:solidFill>
              </a:rPr>
              <a:t>Discover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3124200" y="1447800"/>
            <a:ext cx="990600" cy="76857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114800" y="1447800"/>
            <a:ext cx="1066802" cy="76857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" y="3124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00"/>
                </a:solidFill>
              </a:rPr>
              <a:t>Splash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24400" y="3019961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00"/>
                </a:solidFill>
              </a:rPr>
              <a:t>Phonics: </a:t>
            </a:r>
          </a:p>
          <a:p>
            <a:pPr algn="ctr"/>
            <a:r>
              <a:rPr lang="en-US" sz="4000" b="1" dirty="0">
                <a:solidFill>
                  <a:srgbClr val="CC0000"/>
                </a:solidFill>
              </a:rPr>
              <a:t>Jolly Phonics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15F7F-A23E-4740-A9A9-5B9641F053EB}"/>
              </a:ext>
            </a:extLst>
          </p:cNvPr>
          <p:cNvSpPr txBox="1"/>
          <p:nvPr/>
        </p:nvSpPr>
        <p:spPr>
          <a:xfrm>
            <a:off x="334107" y="19985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00"/>
                </a:solidFill>
              </a:rPr>
              <a:t>O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B1D498-0A20-4E7B-A1F0-89DEA99758B3}"/>
              </a:ext>
            </a:extLst>
          </p:cNvPr>
          <p:cNvSpPr txBox="1"/>
          <p:nvPr/>
        </p:nvSpPr>
        <p:spPr>
          <a:xfrm>
            <a:off x="162293" y="4267200"/>
            <a:ext cx="388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00"/>
                </a:solidFill>
              </a:rPr>
              <a:t>Bricks: First Spotlight on Reading</a:t>
            </a:r>
            <a:endParaRPr lang="en-US" sz="12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33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DABACF-E94D-438B-92BB-E3570803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7146"/>
            <a:ext cx="9144000" cy="3493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E95B3-9A77-4ECE-AD38-974AD3589096}"/>
              </a:ext>
            </a:extLst>
          </p:cNvPr>
          <p:cNvSpPr txBox="1"/>
          <p:nvPr/>
        </p:nvSpPr>
        <p:spPr>
          <a:xfrm>
            <a:off x="0" y="927961"/>
            <a:ext cx="9144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45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My Favorite Animal </a:t>
            </a:r>
          </a:p>
        </p:txBody>
      </p:sp>
    </p:spTree>
    <p:extLst>
      <p:ext uri="{BB962C8B-B14F-4D97-AF65-F5344CB8AC3E}">
        <p14:creationId xmlns:p14="http://schemas.microsoft.com/office/powerpoint/2010/main" val="2811468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BED490-5CDA-45CC-BF5A-00E005BA9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33" r="2605"/>
          <a:stretch/>
        </p:blipFill>
        <p:spPr>
          <a:xfrm>
            <a:off x="0" y="934279"/>
            <a:ext cx="5026824" cy="3153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E1BDE-A7B3-42F7-A60B-DA703B15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2" r="14348"/>
          <a:stretch/>
        </p:blipFill>
        <p:spPr>
          <a:xfrm>
            <a:off x="4964866" y="3250096"/>
            <a:ext cx="4179134" cy="2750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EDF24-BC03-4A22-BEA5-E8A3BE4A2065}"/>
              </a:ext>
            </a:extLst>
          </p:cNvPr>
          <p:cNvSpPr txBox="1"/>
          <p:nvPr/>
        </p:nvSpPr>
        <p:spPr>
          <a:xfrm>
            <a:off x="0" y="4165379"/>
            <a:ext cx="50268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45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3398179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2C9294-9AD5-49F7-BDAA-7ACA1AA6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3061253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D2CAC-B39C-441E-A695-EB9013D51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904" y="857250"/>
            <a:ext cx="3250096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07EEC9-42DF-4A55-AAF4-383535E5D4C1}"/>
              </a:ext>
            </a:extLst>
          </p:cNvPr>
          <p:cNvSpPr txBox="1"/>
          <p:nvPr/>
        </p:nvSpPr>
        <p:spPr>
          <a:xfrm>
            <a:off x="3061253" y="947839"/>
            <a:ext cx="28326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495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Matching jobs and tools</a:t>
            </a:r>
          </a:p>
        </p:txBody>
      </p:sp>
    </p:spTree>
    <p:extLst>
      <p:ext uri="{BB962C8B-B14F-4D97-AF65-F5344CB8AC3E}">
        <p14:creationId xmlns:p14="http://schemas.microsoft.com/office/powerpoint/2010/main" val="74694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BA7EE-28AA-4FC7-8BC1-558E9642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4572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F49D1-CD57-474D-94DC-38CB29F3142C}"/>
              </a:ext>
            </a:extLst>
          </p:cNvPr>
          <p:cNvSpPr txBox="1"/>
          <p:nvPr/>
        </p:nvSpPr>
        <p:spPr>
          <a:xfrm>
            <a:off x="5307497" y="1096926"/>
            <a:ext cx="2832651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495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Recycling</a:t>
            </a:r>
          </a:p>
          <a:p>
            <a:pPr algn="ctr"/>
            <a:endParaRPr lang="en-US" sz="45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(Instead of throwing away bits of paper, they were used as collage)</a:t>
            </a:r>
          </a:p>
        </p:txBody>
      </p:sp>
    </p:spTree>
    <p:extLst>
      <p:ext uri="{BB962C8B-B14F-4D97-AF65-F5344CB8AC3E}">
        <p14:creationId xmlns:p14="http://schemas.microsoft.com/office/powerpoint/2010/main" val="2367285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6118C0-A498-44E0-A055-808AB723B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46"/>
          <a:stretch/>
        </p:blipFill>
        <p:spPr>
          <a:xfrm>
            <a:off x="-26962" y="3559802"/>
            <a:ext cx="3857625" cy="2708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C8FFE-8D01-4BDB-898E-9EC97F30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3559802"/>
            <a:ext cx="3857625" cy="2708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55D6E-86CA-4828-992D-41D16C771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5" y="857250"/>
            <a:ext cx="3857625" cy="2435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A0F96-204A-49E4-9DB9-55A33EA376BD}"/>
              </a:ext>
            </a:extLst>
          </p:cNvPr>
          <p:cNvSpPr txBox="1"/>
          <p:nvPr/>
        </p:nvSpPr>
        <p:spPr>
          <a:xfrm>
            <a:off x="0" y="964981"/>
            <a:ext cx="502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45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Rooms of the house</a:t>
            </a: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(Classification)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4293954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E69F1-34A5-4ADA-91A7-77AB5712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857250"/>
            <a:ext cx="385762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B5226-95E9-4EED-BB77-2CFA0CAA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3091069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46833-4C0E-4F55-8B12-5F59214F025E}"/>
              </a:ext>
            </a:extLst>
          </p:cNvPr>
          <p:cNvSpPr txBox="1"/>
          <p:nvPr/>
        </p:nvSpPr>
        <p:spPr>
          <a:xfrm>
            <a:off x="3061254" y="1593882"/>
            <a:ext cx="22251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5">
                    <a:lumMod val="50000"/>
                  </a:schemeClr>
                </a:solidFill>
              </a:rPr>
              <a:t>KG 2</a:t>
            </a:r>
          </a:p>
          <a:p>
            <a:pPr algn="ctr"/>
            <a:endParaRPr lang="en-US" sz="495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Visit to the library</a:t>
            </a:r>
          </a:p>
        </p:txBody>
      </p:sp>
    </p:spTree>
    <p:extLst>
      <p:ext uri="{BB962C8B-B14F-4D97-AF65-F5344CB8AC3E}">
        <p14:creationId xmlns:p14="http://schemas.microsoft.com/office/powerpoint/2010/main" val="348578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FA736A-B90B-46DF-8CA8-1E88F218DDCA}"/>
              </a:ext>
            </a:extLst>
          </p:cNvPr>
          <p:cNvSpPr txBox="1"/>
          <p:nvPr/>
        </p:nvSpPr>
        <p:spPr>
          <a:xfrm>
            <a:off x="533400" y="1524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Booklets (Portfolios)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6B74F-5818-4532-91D7-0DB5F704E391}"/>
              </a:ext>
            </a:extLst>
          </p:cNvPr>
          <p:cNvSpPr txBox="1"/>
          <p:nvPr/>
        </p:nvSpPr>
        <p:spPr>
          <a:xfrm>
            <a:off x="533400" y="238442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Discover Portfolio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F2E90-E017-4B01-BB28-460407780E0E}"/>
              </a:ext>
            </a:extLst>
          </p:cNvPr>
          <p:cNvSpPr txBox="1"/>
          <p:nvPr/>
        </p:nvSpPr>
        <p:spPr>
          <a:xfrm>
            <a:off x="533400" y="79873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99FF"/>
                </a:solidFill>
              </a:rPr>
              <a:t>Booklets are done at home.</a:t>
            </a:r>
          </a:p>
          <a:p>
            <a:r>
              <a:rPr lang="en-US" sz="2400" b="1" dirty="0">
                <a:solidFill>
                  <a:srgbClr val="6699FF"/>
                </a:solidFill>
              </a:rPr>
              <a:t>(Answer keys are sent regularly.)</a:t>
            </a:r>
          </a:p>
          <a:p>
            <a:r>
              <a:rPr lang="en-US" sz="2400" b="1" dirty="0">
                <a:solidFill>
                  <a:srgbClr val="6699FF"/>
                </a:solidFill>
              </a:rPr>
              <a:t>Booklets come to school for correction when asked for.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0FB8A-05A3-1041-9B88-712F7AFAE0FD}"/>
              </a:ext>
            </a:extLst>
          </p:cNvPr>
          <p:cNvSpPr txBox="1"/>
          <p:nvPr/>
        </p:nvSpPr>
        <p:spPr>
          <a:xfrm>
            <a:off x="533400" y="3062167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Reading Booklet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DE66C-9B4B-F037-C3CD-651F32E303E5}"/>
              </a:ext>
            </a:extLst>
          </p:cNvPr>
          <p:cNvSpPr txBox="1"/>
          <p:nvPr/>
        </p:nvSpPr>
        <p:spPr>
          <a:xfrm>
            <a:off x="533400" y="3752671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Handwriting Booklet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BE737-AB62-A765-B26E-4C52B6C769F5}"/>
              </a:ext>
            </a:extLst>
          </p:cNvPr>
          <p:cNvSpPr txBox="1"/>
          <p:nvPr/>
        </p:nvSpPr>
        <p:spPr>
          <a:xfrm>
            <a:off x="533400" y="4405075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There will also be worksheets for Splash and Phonics sent home.</a:t>
            </a:r>
          </a:p>
        </p:txBody>
      </p:sp>
    </p:spTree>
    <p:extLst>
      <p:ext uri="{BB962C8B-B14F-4D97-AF65-F5344CB8AC3E}">
        <p14:creationId xmlns:p14="http://schemas.microsoft.com/office/powerpoint/2010/main" val="34179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What teachers do in class: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572500" cy="4351338"/>
          </a:xfrm>
        </p:spPr>
        <p:txBody>
          <a:bodyPr/>
          <a:lstStyle/>
          <a:p>
            <a:r>
              <a:rPr lang="en-US" sz="3200" b="1" u="sng" dirty="0">
                <a:solidFill>
                  <a:srgbClr val="0070C0"/>
                </a:solidFill>
              </a:rPr>
              <a:t>Introduce vocabulary</a:t>
            </a:r>
            <a:r>
              <a:rPr lang="en-US" sz="3200" dirty="0"/>
              <a:t>: flashcards- power points- videos- songs- games…</a:t>
            </a:r>
          </a:p>
          <a:p>
            <a:r>
              <a:rPr lang="en-US" sz="3200" b="1" u="sng" dirty="0">
                <a:solidFill>
                  <a:srgbClr val="0070C0"/>
                </a:solidFill>
              </a:rPr>
              <a:t>Introduce sentence structure</a:t>
            </a:r>
            <a:r>
              <a:rPr lang="en-US" sz="3200" dirty="0"/>
              <a:t>: games and activities</a:t>
            </a:r>
          </a:p>
          <a:p>
            <a:r>
              <a:rPr lang="en-US" sz="3200" b="1" u="sng" dirty="0">
                <a:solidFill>
                  <a:srgbClr val="0070C0"/>
                </a:solidFill>
              </a:rPr>
              <a:t>Explain new ideas: </a:t>
            </a:r>
            <a:r>
              <a:rPr lang="en-US" sz="3200" dirty="0"/>
              <a:t>games and activities</a:t>
            </a:r>
            <a:endParaRPr lang="en-US" sz="3200" b="1" u="sng" dirty="0">
              <a:solidFill>
                <a:srgbClr val="0070C0"/>
              </a:solidFill>
            </a:endParaRPr>
          </a:p>
          <a:p>
            <a:r>
              <a:rPr lang="en-US" sz="3200" b="1" u="sng" dirty="0">
                <a:solidFill>
                  <a:srgbClr val="0070C0"/>
                </a:solidFill>
              </a:rPr>
              <a:t>Help students reach and achieve all life skills </a:t>
            </a:r>
          </a:p>
          <a:p>
            <a:r>
              <a:rPr lang="en-US" sz="3200" b="1" u="sng" dirty="0">
                <a:solidFill>
                  <a:srgbClr val="0070C0"/>
                </a:solidFill>
              </a:rPr>
              <a:t>Work in books with students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7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E71C67-334F-2FB2-77DC-D4FBE48ACECD}"/>
              </a:ext>
            </a:extLst>
          </p:cNvPr>
          <p:cNvSpPr txBox="1"/>
          <p:nvPr/>
        </p:nvSpPr>
        <p:spPr>
          <a:xfrm>
            <a:off x="1981200" y="3810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The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11849-6F1B-62A8-DB91-2F63A0496CAB}"/>
              </a:ext>
            </a:extLst>
          </p:cNvPr>
          <p:cNvSpPr txBox="1"/>
          <p:nvPr/>
        </p:nvSpPr>
        <p:spPr>
          <a:xfrm>
            <a:off x="381000" y="17526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agenda will be sent on the following dates:</a:t>
            </a:r>
          </a:p>
          <a:p>
            <a:endParaRPr lang="en-US" sz="3200" dirty="0"/>
          </a:p>
          <a:p>
            <a:r>
              <a:rPr lang="en-US" sz="3200" b="1" dirty="0">
                <a:solidFill>
                  <a:srgbClr val="FF0000"/>
                </a:solidFill>
              </a:rPr>
              <a:t>Splash</a:t>
            </a:r>
            <a:r>
              <a:rPr lang="en-US" sz="3200" dirty="0"/>
              <a:t>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Thursday</a:t>
            </a:r>
          </a:p>
          <a:p>
            <a:endParaRPr lang="en-US" sz="3200" dirty="0"/>
          </a:p>
          <a:p>
            <a:r>
              <a:rPr lang="en-US" sz="3200" b="1" dirty="0">
                <a:solidFill>
                  <a:srgbClr val="FF0066"/>
                </a:solidFill>
              </a:rPr>
              <a:t>Discover and Spotlight on Reading</a:t>
            </a:r>
            <a:r>
              <a:rPr lang="en-US" sz="3200" dirty="0"/>
              <a:t>: </a:t>
            </a:r>
            <a:r>
              <a:rPr lang="en-US" sz="3200" b="1" dirty="0">
                <a:solidFill>
                  <a:srgbClr val="00B0F0"/>
                </a:solidFill>
              </a:rPr>
              <a:t>Saturday</a:t>
            </a:r>
          </a:p>
          <a:p>
            <a:endParaRPr lang="en-US" sz="3200" dirty="0"/>
          </a:p>
          <a:p>
            <a:r>
              <a:rPr lang="en-US" sz="3200" b="1" dirty="0">
                <a:solidFill>
                  <a:srgbClr val="C00000"/>
                </a:solidFill>
              </a:rPr>
              <a:t>Phonics</a:t>
            </a:r>
            <a:r>
              <a:rPr lang="en-US" sz="3200" dirty="0"/>
              <a:t>: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366249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552950" cy="1325563"/>
          </a:xfrm>
        </p:spPr>
        <p:txBody>
          <a:bodyPr/>
          <a:lstStyle/>
          <a:p>
            <a:r>
              <a:rPr lang="en-US" b="1" u="sng" dirty="0">
                <a:solidFill>
                  <a:srgbClr val="002060"/>
                </a:solidFill>
                <a:latin typeface="+mn-lt"/>
              </a:rPr>
              <a:t>The Agenda Includes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Main ideas discussed in class</a:t>
            </a:r>
          </a:p>
          <a:p>
            <a:r>
              <a:rPr lang="en-US" sz="4000" dirty="0"/>
              <a:t>Power point presentations</a:t>
            </a:r>
          </a:p>
          <a:p>
            <a:r>
              <a:rPr lang="en-US" sz="4000" dirty="0"/>
              <a:t>Vocabulary words</a:t>
            </a:r>
          </a:p>
          <a:p>
            <a:r>
              <a:rPr lang="en-US" sz="4000" dirty="0"/>
              <a:t>Sentence structure</a:t>
            </a:r>
          </a:p>
          <a:p>
            <a:r>
              <a:rPr lang="en-US" sz="4000" dirty="0"/>
              <a:t>Links for videos and songs</a:t>
            </a:r>
          </a:p>
          <a:p>
            <a:r>
              <a:rPr lang="en-US" sz="4000" dirty="0"/>
              <a:t>Links for online games</a:t>
            </a:r>
          </a:p>
          <a:p>
            <a:r>
              <a:rPr lang="en-US" sz="4000" dirty="0"/>
              <a:t>Homework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6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What should parents do at home</a:t>
            </a:r>
            <a:r>
              <a:rPr lang="en-US" sz="40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15400" cy="5181600"/>
          </a:xfrm>
        </p:spPr>
        <p:txBody>
          <a:bodyPr>
            <a:normAutofit fontScale="47500" lnSpcReduction="20000"/>
          </a:bodyPr>
          <a:lstStyle/>
          <a:p>
            <a:r>
              <a:rPr lang="en-US" sz="7000" b="1" dirty="0">
                <a:solidFill>
                  <a:srgbClr val="0070C0"/>
                </a:solidFill>
              </a:rPr>
              <a:t>Check Google Classroom daily </a:t>
            </a:r>
            <a:r>
              <a:rPr lang="en-US" sz="7000" dirty="0"/>
              <a:t>even though the agenda is sent weekly.</a:t>
            </a:r>
          </a:p>
          <a:p>
            <a:r>
              <a:rPr lang="en-US" sz="7000" b="1" dirty="0">
                <a:solidFill>
                  <a:srgbClr val="0070C0"/>
                </a:solidFill>
              </a:rPr>
              <a:t>Help the students read the vocabulary </a:t>
            </a:r>
            <a:r>
              <a:rPr lang="en-US" sz="7000" dirty="0"/>
              <a:t>words through games and watching power points.</a:t>
            </a:r>
          </a:p>
          <a:p>
            <a:r>
              <a:rPr lang="en-US" sz="7000" b="1" dirty="0">
                <a:solidFill>
                  <a:srgbClr val="0070C0"/>
                </a:solidFill>
              </a:rPr>
              <a:t>Let the students watch the videos </a:t>
            </a:r>
            <a:r>
              <a:rPr lang="en-US" sz="7000" dirty="0"/>
              <a:t>and links sent in the agenda.</a:t>
            </a:r>
          </a:p>
          <a:p>
            <a:r>
              <a:rPr lang="en-US" sz="7000" b="1" dirty="0">
                <a:solidFill>
                  <a:srgbClr val="0070C0"/>
                </a:solidFill>
              </a:rPr>
              <a:t>Make sure that </a:t>
            </a:r>
            <a:r>
              <a:rPr lang="en-US" sz="7000" dirty="0"/>
              <a:t>the </a:t>
            </a:r>
            <a:r>
              <a:rPr lang="en-US" sz="7000" b="1" dirty="0">
                <a:solidFill>
                  <a:srgbClr val="0070C0"/>
                </a:solidFill>
              </a:rPr>
              <a:t>students</a:t>
            </a:r>
            <a:r>
              <a:rPr lang="en-US" sz="7000" dirty="0">
                <a:solidFill>
                  <a:srgbClr val="0070C0"/>
                </a:solidFill>
              </a:rPr>
              <a:t> </a:t>
            </a:r>
            <a:r>
              <a:rPr lang="en-US" sz="7000" b="1" dirty="0">
                <a:solidFill>
                  <a:srgbClr val="0070C0"/>
                </a:solidFill>
              </a:rPr>
              <a:t>do</a:t>
            </a:r>
            <a:r>
              <a:rPr lang="en-US" sz="7000" dirty="0">
                <a:solidFill>
                  <a:srgbClr val="0070C0"/>
                </a:solidFill>
              </a:rPr>
              <a:t> </a:t>
            </a:r>
            <a:r>
              <a:rPr lang="en-US" sz="7000" dirty="0"/>
              <a:t>their </a:t>
            </a:r>
            <a:r>
              <a:rPr lang="en-US" sz="7000" b="1" dirty="0">
                <a:solidFill>
                  <a:srgbClr val="0070C0"/>
                </a:solidFill>
              </a:rPr>
              <a:t>homework</a:t>
            </a:r>
            <a:r>
              <a:rPr lang="en-US" sz="7000" dirty="0">
                <a:solidFill>
                  <a:srgbClr val="0070C0"/>
                </a:solidFill>
              </a:rPr>
              <a:t> </a:t>
            </a:r>
            <a:r>
              <a:rPr lang="en-US" sz="7000" dirty="0"/>
              <a:t>on time.</a:t>
            </a:r>
          </a:p>
          <a:p>
            <a:r>
              <a:rPr lang="en-US" sz="7000" b="1" dirty="0">
                <a:solidFill>
                  <a:srgbClr val="0070C0"/>
                </a:solidFill>
              </a:rPr>
              <a:t>Prepare discussions </a:t>
            </a:r>
            <a:r>
              <a:rPr lang="en-US" sz="7000" dirty="0"/>
              <a:t>with their children </a:t>
            </a:r>
          </a:p>
          <a:p>
            <a:r>
              <a:rPr lang="en-US" sz="7000" b="1" dirty="0"/>
              <a:t>Help their child to </a:t>
            </a:r>
            <a:r>
              <a:rPr lang="en-US" sz="7000" b="1" dirty="0">
                <a:solidFill>
                  <a:srgbClr val="0070C0"/>
                </a:solidFill>
              </a:rPr>
              <a:t>prepare projects </a:t>
            </a:r>
          </a:p>
          <a:p>
            <a:r>
              <a:rPr lang="en-US" sz="7000" b="1" dirty="0"/>
              <a:t>Help their child </a:t>
            </a:r>
            <a:r>
              <a:rPr lang="en-US" sz="7000" b="1" dirty="0">
                <a:solidFill>
                  <a:srgbClr val="0070C0"/>
                </a:solidFill>
              </a:rPr>
              <a:t>prepare and study for assessments. </a:t>
            </a:r>
            <a:r>
              <a:rPr lang="en-US" sz="7000" b="1" dirty="0"/>
              <a:t>(We have 2 assessments per term)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5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1447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sz="8800" b="1" dirty="0">
                <a:solidFill>
                  <a:srgbClr val="0070C0"/>
                </a:solidFill>
              </a:rPr>
              <a:t>Competitions: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56142-1820-4F50-98EB-BF07700D439F}"/>
              </a:ext>
            </a:extLst>
          </p:cNvPr>
          <p:cNvSpPr txBox="1"/>
          <p:nvPr/>
        </p:nvSpPr>
        <p:spPr>
          <a:xfrm>
            <a:off x="396240" y="22098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Reading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066E7-A26D-4917-A5EE-62A55BB482D8}"/>
              </a:ext>
            </a:extLst>
          </p:cNvPr>
          <p:cNvSpPr txBox="1"/>
          <p:nvPr/>
        </p:nvSpPr>
        <p:spPr>
          <a:xfrm>
            <a:off x="2209800" y="3232429"/>
            <a:ext cx="5386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Speaking Competition </a:t>
            </a:r>
          </a:p>
          <a:p>
            <a:pPr algn="ctr"/>
            <a:r>
              <a:rPr lang="en-US" sz="4000" b="1" dirty="0"/>
              <a:t>(Sparkling Stars)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B04DC-6912-4A1D-A902-243C9E3A8C84}"/>
              </a:ext>
            </a:extLst>
          </p:cNvPr>
          <p:cNvSpPr txBox="1"/>
          <p:nvPr/>
        </p:nvSpPr>
        <p:spPr>
          <a:xfrm>
            <a:off x="4495800" y="5007114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Spelling Bee</a:t>
            </a:r>
          </a:p>
        </p:txBody>
      </p:sp>
    </p:spTree>
    <p:extLst>
      <p:ext uri="{BB962C8B-B14F-4D97-AF65-F5344CB8AC3E}">
        <p14:creationId xmlns:p14="http://schemas.microsoft.com/office/powerpoint/2010/main" val="327770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1447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sz="8800" b="1" dirty="0">
                <a:solidFill>
                  <a:srgbClr val="0070C0"/>
                </a:solidFill>
              </a:rPr>
              <a:t>Teachers: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56142-1820-4F50-98EB-BF07700D439F}"/>
              </a:ext>
            </a:extLst>
          </p:cNvPr>
          <p:cNvSpPr txBox="1"/>
          <p:nvPr/>
        </p:nvSpPr>
        <p:spPr>
          <a:xfrm>
            <a:off x="-19050" y="1447800"/>
            <a:ext cx="4267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KG 1 A and B</a:t>
            </a:r>
          </a:p>
          <a:p>
            <a:endParaRPr lang="en-US" sz="1600" b="1" dirty="0"/>
          </a:p>
          <a:p>
            <a:r>
              <a:rPr lang="en-US" sz="4000" b="1" dirty="0">
                <a:solidFill>
                  <a:srgbClr val="0070C0"/>
                </a:solidFill>
              </a:rPr>
              <a:t>Ms. Irene Talaat </a:t>
            </a:r>
            <a:r>
              <a:rPr lang="en-US" sz="4000" b="1" dirty="0"/>
              <a:t>(Discover+ Phonics)</a:t>
            </a:r>
          </a:p>
          <a:p>
            <a:endParaRPr lang="en-US" sz="1600" b="1" dirty="0"/>
          </a:p>
          <a:p>
            <a:r>
              <a:rPr lang="en-US" sz="4000" b="1" dirty="0">
                <a:solidFill>
                  <a:srgbClr val="0070C0"/>
                </a:solidFill>
              </a:rPr>
              <a:t>Ms. Merna Ramzy</a:t>
            </a:r>
          </a:p>
          <a:p>
            <a:r>
              <a:rPr lang="en-US" sz="4000" b="1" dirty="0"/>
              <a:t>(Splash+ Bricks)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479A0-5D97-0675-4092-2A3ECCD364E1}"/>
              </a:ext>
            </a:extLst>
          </p:cNvPr>
          <p:cNvSpPr txBox="1"/>
          <p:nvPr/>
        </p:nvSpPr>
        <p:spPr>
          <a:xfrm>
            <a:off x="4572000" y="1447800"/>
            <a:ext cx="4267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KG 1 C and D</a:t>
            </a:r>
          </a:p>
          <a:p>
            <a:endParaRPr lang="en-US" sz="1600" b="1" dirty="0"/>
          </a:p>
          <a:p>
            <a:r>
              <a:rPr lang="en-US" sz="4000" b="1" dirty="0">
                <a:solidFill>
                  <a:srgbClr val="0070C0"/>
                </a:solidFill>
              </a:rPr>
              <a:t>Ms. Yasmine Samy </a:t>
            </a:r>
            <a:r>
              <a:rPr lang="en-US" sz="4000" b="1" dirty="0"/>
              <a:t>(Discover+ Phonics)</a:t>
            </a:r>
          </a:p>
          <a:p>
            <a:endParaRPr lang="en-US" sz="1600" b="1" dirty="0"/>
          </a:p>
          <a:p>
            <a:r>
              <a:rPr lang="en-US" sz="4000" b="1" dirty="0">
                <a:solidFill>
                  <a:srgbClr val="0070C0"/>
                </a:solidFill>
              </a:rPr>
              <a:t>Ms. Merna Hany</a:t>
            </a:r>
          </a:p>
          <a:p>
            <a:r>
              <a:rPr lang="en-US" sz="4000" b="1" dirty="0"/>
              <a:t>(Splash+ Bricks)</a:t>
            </a:r>
          </a:p>
        </p:txBody>
      </p:sp>
    </p:spTree>
    <p:extLst>
      <p:ext uri="{BB962C8B-B14F-4D97-AF65-F5344CB8AC3E}">
        <p14:creationId xmlns:p14="http://schemas.microsoft.com/office/powerpoint/2010/main" val="72805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</TotalTime>
  <Words>467</Words>
  <Application>Microsoft Office PowerPoint</Application>
  <PresentationFormat>On-screen Show (4:3)</PresentationFormat>
  <Paragraphs>113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Edwardian Script ITC</vt:lpstr>
      <vt:lpstr>Office Theme</vt:lpstr>
      <vt:lpstr>KG English Department by Mariam Hany</vt:lpstr>
      <vt:lpstr>The Curriculum</vt:lpstr>
      <vt:lpstr>PowerPoint Presentation</vt:lpstr>
      <vt:lpstr>What teachers do in class:</vt:lpstr>
      <vt:lpstr>PowerPoint Presentation</vt:lpstr>
      <vt:lpstr>The Agenda Includes</vt:lpstr>
      <vt:lpstr>What should parents do at home?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NRC</dc:title>
  <dc:creator>Bassem</dc:creator>
  <cp:lastModifiedBy>Mariam Hany</cp:lastModifiedBy>
  <cp:revision>22</cp:revision>
  <dcterms:created xsi:type="dcterms:W3CDTF">2019-08-24T10:52:27Z</dcterms:created>
  <dcterms:modified xsi:type="dcterms:W3CDTF">2025-09-04T07:19:13Z</dcterms:modified>
</cp:coreProperties>
</file>